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59" r:id="rId3"/>
    <p:sldId id="284" r:id="rId4"/>
    <p:sldId id="332" r:id="rId5"/>
    <p:sldId id="335" r:id="rId6"/>
    <p:sldId id="269" r:id="rId7"/>
    <p:sldId id="333" r:id="rId8"/>
    <p:sldId id="271" r:id="rId9"/>
    <p:sldId id="268" r:id="rId10"/>
    <p:sldId id="270" r:id="rId11"/>
    <p:sldId id="265" r:id="rId12"/>
    <p:sldId id="334" r:id="rId13"/>
    <p:sldId id="337" r:id="rId14"/>
    <p:sldId id="336" r:id="rId15"/>
    <p:sldId id="324" r:id="rId16"/>
    <p:sldId id="260" r:id="rId17"/>
    <p:sldId id="288" r:id="rId18"/>
    <p:sldId id="282" r:id="rId19"/>
    <p:sldId id="283" r:id="rId20"/>
    <p:sldId id="338" r:id="rId21"/>
    <p:sldId id="328" r:id="rId22"/>
    <p:sldId id="292" r:id="rId23"/>
    <p:sldId id="293" r:id="rId24"/>
    <p:sldId id="294" r:id="rId25"/>
    <p:sldId id="329" r:id="rId26"/>
    <p:sldId id="263" r:id="rId27"/>
    <p:sldId id="330" r:id="rId28"/>
    <p:sldId id="261" r:id="rId29"/>
    <p:sldId id="323" r:id="rId30"/>
    <p:sldId id="331" r:id="rId31"/>
    <p:sldId id="285" r:id="rId32"/>
    <p:sldId id="279" r:id="rId33"/>
    <p:sldId id="280" r:id="rId34"/>
    <p:sldId id="277" r:id="rId35"/>
    <p:sldId id="281" r:id="rId36"/>
    <p:sldId id="286" r:id="rId37"/>
    <p:sldId id="287" r:id="rId38"/>
    <p:sldId id="303" r:id="rId39"/>
    <p:sldId id="275" r:id="rId40"/>
    <p:sldId id="278" r:id="rId41"/>
    <p:sldId id="262" r:id="rId42"/>
    <p:sldId id="26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iffith, Malachi" initials="GM" lastIdx="1" clrIdx="0">
    <p:extLst>
      <p:ext uri="{19B8F6BF-5375-455C-9EA6-DF929625EA0E}">
        <p15:presenceInfo xmlns:p15="http://schemas.microsoft.com/office/powerpoint/2012/main" userId="S::mgriffit@wustl.edu::9d633e79-9750-4d9a-b531-cd75308c7a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26"/>
  </p:normalViewPr>
  <p:slideViewPr>
    <p:cSldViewPr snapToGrid="0" snapToObjects="1">
      <p:cViewPr varScale="1">
        <p:scale>
          <a:sx n="121" d="100"/>
          <a:sy n="121" d="100"/>
        </p:scale>
        <p:origin x="528"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08T08:37:57.527" idx="1">
    <p:pos x="3628" y="781"/>
    <p:text>Update this using Griffith Lab website as a guide</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there</a:t>
            </a:r>
            <a:r>
              <a:rPr lang="en-US" baseline="0" dirty="0"/>
              <a:t> are two licenses if effect for this course. </a:t>
            </a:r>
          </a:p>
          <a:p>
            <a:pPr marL="628650" lvl="1" indent="-171450">
              <a:buFontTx/>
              <a:buChar char="•"/>
            </a:pPr>
            <a:r>
              <a:rPr lang="en-US" baseline="0" dirty="0"/>
              <a:t>All *content* (lectures, written materials, etc.) are made available under the Creative Commons Attribution-</a:t>
            </a:r>
            <a:r>
              <a:rPr lang="en-US" baseline="0" dirty="0" err="1"/>
              <a:t>ShareAlike</a:t>
            </a:r>
            <a:r>
              <a:rPr lang="en-US" baseline="0" dirty="0"/>
              <a:t> 4.0 International (CC BY-SA 4.0). (https://</a:t>
            </a:r>
            <a:r>
              <a:rPr lang="en-US" baseline="0" dirty="0" err="1"/>
              <a:t>creativecommons.org</a:t>
            </a:r>
            <a:r>
              <a:rPr lang="en-US" baseline="0" dirty="0"/>
              <a:t>/licenses/by-</a:t>
            </a:r>
            <a:r>
              <a:rPr lang="en-US" baseline="0" dirty="0" err="1"/>
              <a:t>sa</a:t>
            </a:r>
            <a:r>
              <a:rPr lang="en-US" baseline="0" dirty="0"/>
              <a:t>/4.0/).</a:t>
            </a:r>
          </a:p>
          <a:p>
            <a:pPr marL="628650" lvl="1" indent="-171450">
              <a:buFontTx/>
              <a:buChar char="•"/>
            </a:pPr>
            <a:r>
              <a:rPr lang="en-US" baseline="0" dirty="0"/>
              <a:t>All *code* (R scripts the website code itself) are made available under the MIT License (https://</a:t>
            </a:r>
            <a:r>
              <a:rPr lang="en-US" baseline="0" dirty="0" err="1"/>
              <a:t>opensource.org</a:t>
            </a:r>
            <a:r>
              <a:rPr lang="en-US" baseline="0" dirty="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19</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31</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a:t>If we overlay</a:t>
            </a:r>
            <a:r>
              <a:rPr lang="en-US" baseline="0" dirty="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35</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a:t>Not shown: </a:t>
            </a:r>
            <a:r>
              <a:rPr lang="en-US" dirty="0" err="1"/>
              <a:t>Lynzey</a:t>
            </a:r>
            <a:r>
              <a:rPr lang="en-US" dirty="0"/>
              <a:t> </a:t>
            </a:r>
            <a:r>
              <a:rPr lang="en-US" dirty="0" err="1"/>
              <a:t>Kujan</a:t>
            </a:r>
            <a:r>
              <a:rPr lang="en-US" dirty="0"/>
              <a:t> (Intern)</a:t>
            </a:r>
            <a:r>
              <a:rPr lang="en-US"/>
              <a:t>, </a:t>
            </a:r>
            <a:r>
              <a:rPr lang="en-US" baseline="0"/>
              <a:t>Susanna </a:t>
            </a:r>
            <a:r>
              <a:rPr lang="en-US" baseline="0" dirty="0" err="1"/>
              <a:t>Kiwala</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40</a:t>
            </a:fld>
            <a:endParaRPr lang="en-US"/>
          </a:p>
        </p:txBody>
      </p:sp>
    </p:spTree>
    <p:extLst>
      <p:ext uri="{BB962C8B-B14F-4D97-AF65-F5344CB8AC3E}">
        <p14:creationId xmlns:p14="http://schemas.microsoft.com/office/powerpoint/2010/main" val="832242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41</a:t>
            </a:fld>
            <a:endParaRPr lang="en-US" dirty="0"/>
          </a:p>
        </p:txBody>
      </p:sp>
    </p:spTree>
    <p:extLst>
      <p:ext uri="{BB962C8B-B14F-4D97-AF65-F5344CB8AC3E}">
        <p14:creationId xmlns:p14="http://schemas.microsoft.com/office/powerpoint/2010/main" val="1836895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McDonnell Genome Institute has been a leader</a:t>
            </a:r>
            <a:r>
              <a:rPr lang="en-US" baseline="0" dirty="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a:t>
            </a:fld>
            <a:endParaRPr lang="en-US"/>
          </a:p>
        </p:txBody>
      </p:sp>
    </p:spTree>
    <p:extLst>
      <p:ext uri="{BB962C8B-B14F-4D97-AF65-F5344CB8AC3E}">
        <p14:creationId xmlns:p14="http://schemas.microsoft.com/office/powerpoint/2010/main" val="310753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636577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a:solidFill>
                  <a:schemeClr val="tx1"/>
                </a:solidFill>
                <a:latin typeface="+mn-lt"/>
                <a:ea typeface="+mn-ea"/>
                <a:cs typeface="+mn-cs"/>
              </a:rPr>
              <a:t>Many fascinating events were identified</a:t>
            </a:r>
          </a:p>
          <a:p>
            <a:pPr marL="171450" indent="-171450">
              <a:buFont typeface="Arial"/>
              <a:buChar char="•"/>
            </a:pPr>
            <a:r>
              <a:rPr lang="en-US" sz="1200" u="none" kern="1200" baseline="0" dirty="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a:solidFill>
                  <a:schemeClr val="tx1"/>
                </a:solidFill>
                <a:latin typeface="+mn-lt"/>
                <a:ea typeface="+mn-ea"/>
                <a:cs typeface="+mn-cs"/>
              </a:rPr>
              <a:t>Ikaros</a:t>
            </a:r>
            <a:r>
              <a:rPr lang="en-US" sz="1200" u="none" kern="1200" baseline="0" dirty="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240717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a:solidFill>
                  <a:schemeClr val="tx1"/>
                </a:solidFill>
                <a:latin typeface="+mn-lt"/>
                <a:ea typeface="+mn-ea"/>
                <a:cs typeface="+mn-cs"/>
              </a:rPr>
              <a:t>Based on the WGS data we also created a custom </a:t>
            </a:r>
            <a:r>
              <a:rPr lang="en-US" sz="1200" u="none" kern="1200" baseline="0" dirty="0" err="1">
                <a:solidFill>
                  <a:schemeClr val="tx1"/>
                </a:solidFill>
                <a:latin typeface="+mn-lt"/>
                <a:ea typeface="+mn-ea"/>
                <a:cs typeface="+mn-cs"/>
              </a:rPr>
              <a:t>NimbleGen</a:t>
            </a:r>
            <a:r>
              <a:rPr lang="en-US" sz="1200" u="none" kern="1200" baseline="0" dirty="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a:solidFill>
                  <a:schemeClr val="tx1"/>
                </a:solidFill>
                <a:latin typeface="+mn-lt"/>
                <a:ea typeface="+mn-ea"/>
                <a:cs typeface="+mn-cs"/>
              </a:rPr>
              <a:t>We used these data to identify SNVs and </a:t>
            </a:r>
            <a:r>
              <a:rPr lang="en-US" sz="1200" u="none" kern="1200" baseline="0" dirty="0" err="1">
                <a:solidFill>
                  <a:schemeClr val="tx1"/>
                </a:solidFill>
                <a:latin typeface="+mn-lt"/>
                <a:ea typeface="+mn-ea"/>
                <a:cs typeface="+mn-cs"/>
              </a:rPr>
              <a:t>Indels</a:t>
            </a:r>
            <a:r>
              <a:rPr lang="en-US" sz="1200" u="none" kern="1200" baseline="0" dirty="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8</a:t>
            </a:fld>
            <a:endParaRPr lang="en-US"/>
          </a:p>
        </p:txBody>
      </p:sp>
    </p:spTree>
    <p:extLst>
      <p:ext uri="{BB962C8B-B14F-4D97-AF65-F5344CB8AC3E}">
        <p14:creationId xmlns:p14="http://schemas.microsoft.com/office/powerpoint/2010/main" val="294503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335671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804121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17</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We</a:t>
            </a:r>
            <a:r>
              <a:rPr lang="en-US" baseline="0" dirty="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www.exphem.org/article/S0301-472X(16)30115-1/fullte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griffithlab/GenVisR" TargetMode="External"/><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hyperlink" Target="http://www.dgidb.org/" TargetMode="Externa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hyperlink" Target="https://github.com/griffithlab/regtools" TargetMode="External"/><Relationship Id="rId5" Type="http://schemas.openxmlformats.org/officeDocument/2006/relationships/hyperlink" Target="http://www.docm.info/" TargetMode="External"/><Relationship Id="rId10" Type="http://schemas.openxmlformats.org/officeDocument/2006/relationships/image" Target="../media/image22.png"/><Relationship Id="rId4" Type="http://schemas.openxmlformats.org/officeDocument/2006/relationships/hyperlink" Target="http://www.civicdb.org/" TargetMode="External"/><Relationship Id="rId9" Type="http://schemas.openxmlformats.org/officeDocument/2006/relationships/hyperlink" Target="https://github.com/griffithlab/pVAC-Seq"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kweb.bcgsc.ca/color/"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 Id="rId4" Type="http://schemas.openxmlformats.org/officeDocument/2006/relationships/hyperlink" Target="http://mkweb.bcgsc.ca/brewer/talks/color-palettes-brewer.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i.org/10.1371/journal.pcbi.100383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griffithlab/GenVisR" TargetMode="External"/><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jpg"/><Relationship Id="rId18" Type="http://schemas.openxmlformats.org/officeDocument/2006/relationships/image" Target="../media/image50.png"/><Relationship Id="rId3" Type="http://schemas.openxmlformats.org/officeDocument/2006/relationships/image" Target="../media/image37.jpg"/><Relationship Id="rId21" Type="http://schemas.openxmlformats.org/officeDocument/2006/relationships/image" Target="../media/image53.png"/><Relationship Id="rId7" Type="http://schemas.openxmlformats.org/officeDocument/2006/relationships/image" Target="../media/image41.png"/><Relationship Id="rId12" Type="http://schemas.openxmlformats.org/officeDocument/2006/relationships/image" Target="../media/image10.jpg"/><Relationship Id="rId17" Type="http://schemas.openxmlformats.org/officeDocument/2006/relationships/image" Target="../media/image49.JPG"/><Relationship Id="rId25"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48.JPG"/><Relationship Id="rId20"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40.jpg"/><Relationship Id="rId11" Type="http://schemas.openxmlformats.org/officeDocument/2006/relationships/image" Target="../media/image9.jpg"/><Relationship Id="rId24" Type="http://schemas.openxmlformats.org/officeDocument/2006/relationships/image" Target="../media/image56.jpg"/><Relationship Id="rId5" Type="http://schemas.openxmlformats.org/officeDocument/2006/relationships/image" Target="../media/image39.jpg"/><Relationship Id="rId15" Type="http://schemas.openxmlformats.org/officeDocument/2006/relationships/image" Target="../media/image47.jpg"/><Relationship Id="rId23" Type="http://schemas.openxmlformats.org/officeDocument/2006/relationships/image" Target="../media/image55.JPG"/><Relationship Id="rId10" Type="http://schemas.openxmlformats.org/officeDocument/2006/relationships/image" Target="../media/image44.jpg"/><Relationship Id="rId19" Type="http://schemas.openxmlformats.org/officeDocument/2006/relationships/image" Target="../media/image51.JPG"/><Relationship Id="rId4" Type="http://schemas.openxmlformats.org/officeDocument/2006/relationships/image" Target="../media/image38.jpg"/><Relationship Id="rId9" Type="http://schemas.openxmlformats.org/officeDocument/2006/relationships/image" Target="../media/image43.jpg"/><Relationship Id="rId14" Type="http://schemas.openxmlformats.org/officeDocument/2006/relationships/image" Target="../media/image46.jpg"/><Relationship Id="rId22" Type="http://schemas.openxmlformats.org/officeDocument/2006/relationships/image" Target="../media/image54.jp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genviz.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www.rnaseq.wiki/" TargetMode="External"/><Relationship Id="rId13" Type="http://schemas.openxmlformats.org/officeDocument/2006/relationships/hyperlink" Target="https://www.physalia-courses.org/" TargetMode="External"/><Relationship Id="rId18" Type="http://schemas.openxmlformats.org/officeDocument/2006/relationships/hyperlink" Target="http://evomics.org/" TargetMode="External"/><Relationship Id="rId3" Type="http://schemas.openxmlformats.org/officeDocument/2006/relationships/hyperlink" Target="http://www.cell.com/cell-systems/abstract/S2405-4712(15)00113-1" TargetMode="External"/><Relationship Id="rId7" Type="http://schemas.openxmlformats.org/officeDocument/2006/relationships/hyperlink" Target="http://clincancerres.aacrjournals.org/content/early/2016/01/28/1078-0432.CCR-15-1745.long" TargetMode="External"/><Relationship Id="rId12" Type="http://schemas.openxmlformats.org/officeDocument/2006/relationships/hyperlink" Target="https://www.physalia-courses.org/courses/course14/" TargetMode="External"/><Relationship Id="rId17" Type="http://schemas.openxmlformats.org/officeDocument/2006/relationships/hyperlink" Target="http://evomics.org/workshops/workshop-on-genomics/" TargetMode="External"/><Relationship Id="rId2" Type="http://schemas.openxmlformats.org/officeDocument/2006/relationships/hyperlink" Target="https://griffithlab.org/" TargetMode="External"/><Relationship Id="rId16" Type="http://schemas.openxmlformats.org/officeDocument/2006/relationships/hyperlink" Target="https://meetings.cshl.edu/courses.aspx?course=C-CBW&amp;year=19" TargetMode="External"/><Relationship Id="rId1" Type="http://schemas.openxmlformats.org/officeDocument/2006/relationships/slideLayout" Target="../slideLayouts/slideLayout2.xml"/><Relationship Id="rId6" Type="http://schemas.openxmlformats.org/officeDocument/2006/relationships/hyperlink" Target="http://molecularcasestudies.cshlp.org/content/2/1/a000687.full" TargetMode="External"/><Relationship Id="rId11" Type="http://schemas.openxmlformats.org/officeDocument/2006/relationships/hyperlink" Target="http://meetings.cshl.edu/courses.aspx?course=C-SEQTEC&amp;year=16" TargetMode="External"/><Relationship Id="rId5" Type="http://schemas.openxmlformats.org/officeDocument/2006/relationships/hyperlink" Target="http://oncology.wustl.edu/education/conferences/conferences.html" TargetMode="External"/><Relationship Id="rId15" Type="http://schemas.openxmlformats.org/officeDocument/2006/relationships/hyperlink" Target="https://www.prinformatics.com/" TargetMode="External"/><Relationship Id="rId10" Type="http://schemas.openxmlformats.org/officeDocument/2006/relationships/hyperlink" Target="https://meetings.cshl.edu/courses.aspx?course=C-SEQTEC&amp;year=19" TargetMode="External"/><Relationship Id="rId19" Type="http://schemas.openxmlformats.org/officeDocument/2006/relationships/comments" Target="../comments/comment1.xml"/><Relationship Id="rId4" Type="http://schemas.openxmlformats.org/officeDocument/2006/relationships/hyperlink" Target="http://genomemedicine.biomedcentral.com/articles/10.1186/s13073-016-0264-5" TargetMode="External"/><Relationship Id="rId9" Type="http://schemas.openxmlformats.org/officeDocument/2006/relationships/hyperlink" Target="http://bioinformatics.ca/workshops/2016/informatics-rna-seq-analysis-2016" TargetMode="External"/><Relationship Id="rId14" Type="http://schemas.openxmlformats.org/officeDocument/2006/relationships/hyperlink" Target="https://pmbio.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WORKSHOP ON GENOMICS:</a:t>
            </a:r>
            <a:br>
              <a:rPr lang="en-US" dirty="0"/>
            </a:br>
            <a:r>
              <a:rPr lang="en-US" dirty="0"/>
              <a:t>Genomic data visualization and interpretation</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a:t>Genomic Data Visualization and Interpretation</a:t>
            </a:r>
          </a:p>
          <a:p>
            <a:pPr algn="r"/>
            <a:r>
              <a:rPr lang="en-US" sz="1800" dirty="0"/>
              <a:t>Jan 11, 2019</a:t>
            </a:r>
          </a:p>
          <a:p>
            <a:pPr algn="r"/>
            <a:r>
              <a:rPr lang="en-US" sz="1800" dirty="0" err="1"/>
              <a:t>Český</a:t>
            </a:r>
            <a:r>
              <a:rPr lang="en-US" sz="1800" dirty="0"/>
              <a:t> </a:t>
            </a:r>
            <a:r>
              <a:rPr lang="en-US" sz="1800" dirty="0" err="1"/>
              <a:t>Krumlov</a:t>
            </a:r>
            <a:r>
              <a:rPr lang="en-US" sz="1800" dirty="0"/>
              <a:t>, Czech Republic </a:t>
            </a:r>
          </a:p>
          <a:p>
            <a:pPr algn="r"/>
            <a:endParaRPr lang="en-US" sz="1800" dirty="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Personalized medicine requires personalized strategies</a:t>
            </a:r>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3568114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a:t>High-throughput sequencing has been largely automated allowing rapid identification of somatic and </a:t>
            </a:r>
            <a:r>
              <a:rPr lang="en-US" sz="1800" dirty="0" err="1"/>
              <a:t>germline</a:t>
            </a:r>
            <a:r>
              <a:rPr lang="en-US" sz="1800" dirty="0"/>
              <a:t> variants</a:t>
            </a:r>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1718699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a:t>Interpretation and visualization of genomic alterations remains the 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spTree>
    <p:extLst>
      <p:ext uri="{BB962C8B-B14F-4D97-AF65-F5344CB8AC3E}">
        <p14:creationId xmlns:p14="http://schemas.microsoft.com/office/powerpoint/2010/main" val="3818348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07CB-87A6-F544-985B-0BBEFC04AD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1CDD1C-1CF3-DF4E-814B-C408BBCD6B00}"/>
              </a:ext>
            </a:extLst>
          </p:cNvPr>
          <p:cNvSpPr>
            <a:spLocks noGrp="1"/>
          </p:cNvSpPr>
          <p:nvPr>
            <p:ph idx="1"/>
          </p:nvPr>
        </p:nvSpPr>
        <p:spPr/>
        <p:txBody>
          <a:bodyPr/>
          <a:lstStyle/>
          <a:p>
            <a:r>
              <a:rPr lang="en-US" dirty="0" err="1"/>
              <a:t>cfDNA</a:t>
            </a:r>
            <a:r>
              <a:rPr lang="en-US" dirty="0"/>
              <a:t> and immunogenomics slides</a:t>
            </a:r>
          </a:p>
        </p:txBody>
      </p:sp>
    </p:spTree>
    <p:extLst>
      <p:ext uri="{BB962C8B-B14F-4D97-AF65-F5344CB8AC3E}">
        <p14:creationId xmlns:p14="http://schemas.microsoft.com/office/powerpoint/2010/main" val="375751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tools/resources do not exist we build them</a:t>
            </a:r>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a:hlinkClick r:id="rId2"/>
              </a:rPr>
              <a:t>www.dgidb.org</a:t>
            </a:r>
            <a:r>
              <a:rPr lang="en-US" sz="1200" dirty="0"/>
              <a:t> </a:t>
            </a:r>
          </a:p>
          <a:p>
            <a:pPr marL="0" indent="0">
              <a:buNone/>
            </a:pPr>
            <a:r>
              <a:rPr lang="en-US" sz="1200" dirty="0"/>
              <a:t>Search genes for known and potentially druggable interactions</a:t>
            </a:r>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4"/>
              </a:rPr>
              <a:t>www.civicdb.org</a:t>
            </a:r>
            <a:endParaRPr lang="en-US" sz="1200" dirty="0"/>
          </a:p>
          <a:p>
            <a:pPr marL="0" indent="0">
              <a:buNone/>
            </a:pPr>
            <a:r>
              <a:rPr lang="en-US" sz="1200" dirty="0"/>
              <a:t>Identify highly curated summaries of clinical interpretations for variants in cancer</a:t>
            </a:r>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5"/>
              </a:rPr>
              <a:t>www.docm.info</a:t>
            </a:r>
            <a:endParaRPr lang="en-US" sz="1200" dirty="0"/>
          </a:p>
          <a:p>
            <a:pPr marL="0" indent="0">
              <a:buNone/>
            </a:pPr>
            <a:r>
              <a:rPr lang="en-US" sz="1200" dirty="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https://github.com/griffithlab/GenVisR</a:t>
            </a:r>
            <a:r>
              <a:rPr lang="en-US" sz="1200" dirty="0"/>
              <a:t> </a:t>
            </a:r>
          </a:p>
          <a:p>
            <a:pPr marL="0" indent="0">
              <a:buNone/>
            </a:pPr>
            <a:r>
              <a:rPr lang="en-US" sz="1200" dirty="0"/>
              <a:t>Create genomic 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https://github.com/griffithlab/pVAC-Seq</a:t>
            </a:r>
            <a:endParaRPr lang="en-US" sz="1200" dirty="0"/>
          </a:p>
          <a:p>
            <a:pPr marL="0" indent="0">
              <a:buNone/>
            </a:pPr>
            <a:r>
              <a:rPr lang="en-US" sz="1200" dirty="0"/>
              <a:t>Personalize vaccine design</a:t>
            </a:r>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https://github.com/griffithlab/regtools</a:t>
            </a:r>
            <a:r>
              <a:rPr lang="en-US" sz="1200" dirty="0"/>
              <a:t> </a:t>
            </a:r>
          </a:p>
          <a:p>
            <a:pPr marL="0" indent="0">
              <a:buNone/>
            </a:pPr>
            <a:r>
              <a:rPr lang="en-US" sz="1200" dirty="0"/>
              <a:t>Identify regulatory variants</a:t>
            </a:r>
          </a:p>
        </p:txBody>
      </p:sp>
    </p:spTree>
    <p:extLst>
      <p:ext uri="{BB962C8B-B14F-4D97-AF65-F5344CB8AC3E}">
        <p14:creationId xmlns:p14="http://schemas.microsoft.com/office/powerpoint/2010/main" val="3931003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Introduction</a:t>
            </a:r>
          </a:p>
        </p:txBody>
      </p:sp>
    </p:spTree>
    <p:extLst>
      <p:ext uri="{BB962C8B-B14F-4D97-AF65-F5344CB8AC3E}">
        <p14:creationId xmlns:p14="http://schemas.microsoft.com/office/powerpoint/2010/main" val="2004740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create visualizations of genomic data?</a:t>
            </a:r>
          </a:p>
        </p:txBody>
      </p:sp>
      <p:sp>
        <p:nvSpPr>
          <p:cNvPr id="3" name="Content Placeholder 2"/>
          <p:cNvSpPr>
            <a:spLocks noGrp="1"/>
          </p:cNvSpPr>
          <p:nvPr>
            <p:ph idx="1"/>
          </p:nvPr>
        </p:nvSpPr>
        <p:spPr/>
        <p:txBody>
          <a:bodyPr/>
          <a:lstStyle/>
          <a:p>
            <a:r>
              <a:rPr lang="en-US" dirty="0"/>
              <a:t>Data exploration and interpretation of results</a:t>
            </a:r>
          </a:p>
          <a:p>
            <a:pPr lvl="1"/>
            <a:r>
              <a:rPr lang="en-US" dirty="0"/>
              <a:t>QC analysis</a:t>
            </a:r>
          </a:p>
          <a:p>
            <a:pPr lvl="1"/>
            <a:r>
              <a:rPr lang="en-US" dirty="0"/>
              <a:t>Understanding whether/how an experiment worked</a:t>
            </a:r>
          </a:p>
          <a:p>
            <a:pPr lvl="1"/>
            <a:r>
              <a:rPr lang="en-US" dirty="0"/>
              <a:t>Discovery</a:t>
            </a:r>
          </a:p>
          <a:p>
            <a:pPr lvl="1"/>
            <a:endParaRPr lang="en-US" dirty="0"/>
          </a:p>
          <a:p>
            <a:r>
              <a:rPr lang="en-US" dirty="0"/>
              <a:t>Communication</a:t>
            </a:r>
          </a:p>
          <a:p>
            <a:pPr lvl="1"/>
            <a:r>
              <a:rPr lang="en-US" dirty="0"/>
              <a:t>Slides for presentations</a:t>
            </a:r>
          </a:p>
          <a:p>
            <a:pPr lvl="2"/>
            <a:r>
              <a:rPr lang="en-US" dirty="0"/>
              <a:t>e.g. Keynote, </a:t>
            </a:r>
            <a:r>
              <a:rPr lang="en-US" dirty="0" err="1"/>
              <a:t>Powerpoint</a:t>
            </a:r>
            <a:r>
              <a:rPr lang="en-US" dirty="0"/>
              <a:t>, etc.</a:t>
            </a:r>
          </a:p>
          <a:p>
            <a:pPr lvl="1"/>
            <a:r>
              <a:rPr lang="en-US" dirty="0"/>
              <a:t>Figures for publications</a:t>
            </a:r>
          </a:p>
          <a:p>
            <a:pPr lvl="2"/>
            <a:r>
              <a:rPr lang="en-US" dirty="0"/>
              <a:t>e.g. PDFs, PNGs, etc.</a:t>
            </a:r>
          </a:p>
        </p:txBody>
      </p:sp>
    </p:spTree>
    <p:extLst>
      <p:ext uri="{BB962C8B-B14F-4D97-AF65-F5344CB8AC3E}">
        <p14:creationId xmlns:p14="http://schemas.microsoft.com/office/powerpoint/2010/main" val="3094574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a:t>Review of central dogma</a:t>
            </a:r>
          </a:p>
        </p:txBody>
      </p:sp>
    </p:spTree>
    <p:extLst>
      <p:ext uri="{BB962C8B-B14F-4D97-AF65-F5344CB8AC3E}">
        <p14:creationId xmlns:p14="http://schemas.microsoft.com/office/powerpoint/2010/main" val="392333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a:t>Genomics research has exploded with the rapid advances in DNA sequencing technologies</a:t>
            </a:r>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and transcriptome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285879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604A-C1AF-0947-AA89-FC20CE0307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893955-7A93-C544-88FD-EF365D2119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0" indent="0" algn="ctr">
              <a:buNone/>
            </a:pPr>
            <a:r>
              <a:rPr lang="en-US"/>
              <a:t>Interactive exercise </a:t>
            </a:r>
            <a:r>
              <a:rPr lang="en-US" dirty="0"/>
              <a:t>on interpretation of data</a:t>
            </a:r>
          </a:p>
        </p:txBody>
      </p:sp>
    </p:spTree>
    <p:extLst>
      <p:ext uri="{BB962C8B-B14F-4D97-AF65-F5344CB8AC3E}">
        <p14:creationId xmlns:p14="http://schemas.microsoft.com/office/powerpoint/2010/main" val="280983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Genome browsers</a:t>
            </a:r>
          </a:p>
        </p:txBody>
      </p:sp>
    </p:spTree>
    <p:extLst>
      <p:ext uri="{BB962C8B-B14F-4D97-AF65-F5344CB8AC3E}">
        <p14:creationId xmlns:p14="http://schemas.microsoft.com/office/powerpoint/2010/main" val="292255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Ensembl</a:t>
            </a:r>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UCSC</a:t>
            </a:r>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IGV</a:t>
            </a:r>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Fundamentals of data visualization</a:t>
            </a:r>
          </a:p>
        </p:txBody>
      </p:sp>
    </p:spTree>
    <p:extLst>
      <p:ext uri="{BB962C8B-B14F-4D97-AF65-F5344CB8AC3E}">
        <p14:creationId xmlns:p14="http://schemas.microsoft.com/office/powerpoint/2010/main" val="2261657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data visualization</a:t>
            </a:r>
          </a:p>
        </p:txBody>
      </p:sp>
      <p:sp>
        <p:nvSpPr>
          <p:cNvPr id="3" name="Content Placeholder 2"/>
          <p:cNvSpPr>
            <a:spLocks noGrp="1"/>
          </p:cNvSpPr>
          <p:nvPr>
            <p:ph idx="1"/>
          </p:nvPr>
        </p:nvSpPr>
        <p:spPr/>
        <p:txBody>
          <a:bodyPr/>
          <a:lstStyle/>
          <a:p>
            <a:r>
              <a:rPr lang="en-US" dirty="0">
                <a:solidFill>
                  <a:schemeClr val="tx1"/>
                </a:solidFill>
              </a:rPr>
              <a:t>Where to learn more about the art and science of visualization:</a:t>
            </a:r>
          </a:p>
          <a:p>
            <a:pPr lvl="1"/>
            <a:r>
              <a:rPr lang="en-US" dirty="0">
                <a:solidFill>
                  <a:schemeClr val="tx1"/>
                </a:solidFill>
              </a:rPr>
              <a:t>Collection of 40 Nature Methods articles on data visualization: </a:t>
            </a:r>
            <a:r>
              <a:rPr lang="en-US" dirty="0">
                <a:solidFill>
                  <a:schemeClr val="tx1"/>
                </a:solidFill>
                <a:hlinkClick r:id="rId2"/>
              </a:rPr>
              <a:t>“Points of View” Articles</a:t>
            </a:r>
            <a:endParaRPr lang="en-US" dirty="0">
              <a:solidFill>
                <a:schemeClr val="tx1"/>
              </a:solidFill>
            </a:endParaRPr>
          </a:p>
          <a:p>
            <a:r>
              <a:rPr lang="en-US" dirty="0">
                <a:solidFill>
                  <a:schemeClr val="tx1"/>
                </a:solidFill>
              </a:rPr>
              <a:t>Resources for choosing colors</a:t>
            </a:r>
          </a:p>
          <a:p>
            <a:pPr lvl="1"/>
            <a:r>
              <a:rPr lang="en-US" dirty="0">
                <a:solidFill>
                  <a:schemeClr val="tx1"/>
                </a:solidFill>
                <a:hlinkClick r:id="rId3"/>
              </a:rPr>
              <a:t>http://colorbrewer2.org/</a:t>
            </a:r>
          </a:p>
          <a:p>
            <a:pPr lvl="1"/>
            <a:r>
              <a:rPr lang="en-US" dirty="0">
                <a:solidFill>
                  <a:schemeClr val="tx1"/>
                </a:solidFill>
                <a:hlinkClick r:id="rId3"/>
              </a:rPr>
              <a:t>http://mkweb.bcgsc.ca/color/</a:t>
            </a:r>
            <a:endParaRPr lang="en-US" dirty="0">
              <a:solidFill>
                <a:schemeClr val="tx1"/>
              </a:solidFill>
            </a:endParaRPr>
          </a:p>
          <a:p>
            <a:pPr lvl="1"/>
            <a:r>
              <a:rPr lang="en-US" dirty="0">
                <a:solidFill>
                  <a:schemeClr val="tx1"/>
                </a:solidFill>
                <a:hlinkClick r:id="rId4"/>
              </a:rPr>
              <a:t>Understanding and using Color Palettes</a:t>
            </a:r>
            <a:endParaRPr lang="en-US" dirty="0">
              <a:solidFill>
                <a:schemeClr val="tx1"/>
              </a:solidFill>
            </a:endParaRPr>
          </a:p>
          <a:p>
            <a:endParaRPr lang="en-US" dirty="0">
              <a:solidFill>
                <a:schemeClr val="tx1"/>
              </a:solidFill>
            </a:endParaRPr>
          </a:p>
          <a:p>
            <a:r>
              <a:rPr lang="en-US" dirty="0">
                <a:solidFill>
                  <a:schemeClr val="tx1"/>
                </a:solidFill>
              </a:rPr>
              <a:t>Credit to Martin </a:t>
            </a:r>
            <a:r>
              <a:rPr lang="en-US" dirty="0" err="1">
                <a:solidFill>
                  <a:schemeClr val="tx1"/>
                </a:solidFill>
              </a:rPr>
              <a:t>Krzywinski</a:t>
            </a:r>
            <a:r>
              <a:rPr lang="en-US" dirty="0">
                <a:solidFill>
                  <a:schemeClr val="tx1"/>
                </a:solidFill>
              </a:rPr>
              <a:t> for his extensive work in this area and many of the above resources</a:t>
            </a:r>
          </a:p>
        </p:txBody>
      </p:sp>
    </p:spTree>
    <p:extLst>
      <p:ext uri="{BB962C8B-B14F-4D97-AF65-F5344CB8AC3E}">
        <p14:creationId xmlns:p14="http://schemas.microsoft.com/office/powerpoint/2010/main" val="1692349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Best practices in visualization</a:t>
            </a:r>
          </a:p>
        </p:txBody>
      </p:sp>
    </p:spTree>
    <p:extLst>
      <p:ext uri="{BB962C8B-B14F-4D97-AF65-F5344CB8AC3E}">
        <p14:creationId xmlns:p14="http://schemas.microsoft.com/office/powerpoint/2010/main" val="2261657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this workshop</a:t>
            </a:r>
          </a:p>
        </p:txBody>
      </p:sp>
      <p:sp>
        <p:nvSpPr>
          <p:cNvPr id="3" name="Content Placeholder 2"/>
          <p:cNvSpPr>
            <a:spLocks noGrp="1"/>
          </p:cNvSpPr>
          <p:nvPr>
            <p:ph idx="1"/>
          </p:nvPr>
        </p:nvSpPr>
        <p:spPr/>
        <p:txBody>
          <a:bodyPr/>
          <a:lstStyle/>
          <a:p>
            <a:r>
              <a:rPr lang="en-US" dirty="0"/>
              <a:t>*Always* label axes</a:t>
            </a:r>
          </a:p>
          <a:p>
            <a:r>
              <a:rPr lang="en-US" dirty="0"/>
              <a:t>Consider readability of font size</a:t>
            </a:r>
          </a:p>
          <a:p>
            <a:r>
              <a:rPr lang="en-US" dirty="0"/>
              <a:t>Avoid vertical or angled text if possible</a:t>
            </a:r>
          </a:p>
          <a:p>
            <a:r>
              <a:rPr lang="en-US" dirty="0"/>
              <a:t>Avoid unnecessary use of color, point shapes, etc.</a:t>
            </a:r>
          </a:p>
          <a:p>
            <a:r>
              <a:rPr lang="en-US" dirty="0"/>
              <a:t>Chose colors wisely</a:t>
            </a:r>
          </a:p>
          <a:p>
            <a:r>
              <a:rPr lang="en-US" dirty="0"/>
              <a:t>If individual data points are being plotted and have started to really pile up on top of each other consider using a density function</a:t>
            </a:r>
          </a:p>
          <a:p>
            <a:r>
              <a:rPr lang="en-US" dirty="0"/>
              <a:t>Always be transparent about what data manipulation is taking place (e.g. log scale, filtering of outliers, etc.)</a:t>
            </a:r>
          </a:p>
        </p:txBody>
      </p:sp>
    </p:spTree>
    <p:extLst>
      <p:ext uri="{BB962C8B-B14F-4D97-AF65-F5344CB8AC3E}">
        <p14:creationId xmlns:p14="http://schemas.microsoft.com/office/powerpoint/2010/main" val="2723743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the experts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Figures</a:t>
            </a:r>
            <a:r>
              <a:rPr lang="en-US" dirty="0"/>
              <a:t> (</a:t>
            </a:r>
            <a:r>
              <a:rPr lang="en-US" dirty="0" err="1"/>
              <a:t>Rougier</a:t>
            </a:r>
            <a:r>
              <a:rPr lang="en-US" dirty="0"/>
              <a:t> et al. 2014):</a:t>
            </a:r>
          </a:p>
          <a:p>
            <a:pPr marL="0" indent="0">
              <a:buNone/>
            </a:pPr>
            <a:r>
              <a:rPr lang="en-US" dirty="0"/>
              <a:t>Scientific visualizations should act as a “a graphical interface between people and data”. Try to follow these rules.</a:t>
            </a:r>
          </a:p>
          <a:p>
            <a:pPr marL="457200" indent="-457200">
              <a:buFont typeface="+mj-lt"/>
              <a:buAutoNum type="arabicPeriod"/>
            </a:pPr>
            <a:r>
              <a:rPr lang="en-US" dirty="0"/>
              <a:t>Know Your Audience</a:t>
            </a:r>
          </a:p>
          <a:p>
            <a:pPr marL="457200" indent="-457200">
              <a:buFont typeface="+mj-lt"/>
              <a:buAutoNum type="arabicPeriod"/>
            </a:pPr>
            <a:r>
              <a:rPr lang="en-US" dirty="0"/>
              <a:t>Identify Your Message</a:t>
            </a:r>
          </a:p>
          <a:p>
            <a:pPr marL="457200" indent="-457200">
              <a:buFont typeface="+mj-lt"/>
              <a:buAutoNum type="arabicPeriod"/>
            </a:pPr>
            <a:r>
              <a:rPr lang="en-US" dirty="0"/>
              <a:t>Adapt the Figure to the Support Medium</a:t>
            </a:r>
          </a:p>
          <a:p>
            <a:pPr marL="457200" indent="-457200">
              <a:buFont typeface="+mj-lt"/>
              <a:buAutoNum type="arabicPeriod"/>
            </a:pPr>
            <a:r>
              <a:rPr lang="en-US" dirty="0"/>
              <a:t>Captions Are Not Optional</a:t>
            </a:r>
          </a:p>
          <a:p>
            <a:pPr marL="457200" indent="-457200">
              <a:buFont typeface="+mj-lt"/>
              <a:buAutoNum type="arabicPeriod"/>
            </a:pPr>
            <a:r>
              <a:rPr lang="en-US" dirty="0"/>
              <a:t>Do Not Trust the Defaults</a:t>
            </a:r>
          </a:p>
          <a:p>
            <a:pPr marL="457200" indent="-457200">
              <a:buFont typeface="+mj-lt"/>
              <a:buAutoNum type="arabicPeriod"/>
            </a:pPr>
            <a:r>
              <a:rPr lang="en-US" dirty="0"/>
              <a:t>Use Color Effectively</a:t>
            </a:r>
          </a:p>
          <a:p>
            <a:pPr marL="457200" indent="-457200">
              <a:buFont typeface="+mj-lt"/>
              <a:buAutoNum type="arabicPeriod"/>
            </a:pPr>
            <a:r>
              <a:rPr lang="en-US" dirty="0"/>
              <a:t>Do Not Mislead the Reader</a:t>
            </a:r>
          </a:p>
          <a:p>
            <a:pPr marL="457200" indent="-457200">
              <a:buFont typeface="+mj-lt"/>
              <a:buAutoNum type="arabicPeriod"/>
            </a:pPr>
            <a:r>
              <a:rPr lang="en-US" dirty="0"/>
              <a:t>Avoid “</a:t>
            </a:r>
            <a:r>
              <a:rPr lang="en-US" dirty="0" err="1"/>
              <a:t>Chartjunk</a:t>
            </a:r>
            <a:r>
              <a:rPr lang="en-US" dirty="0"/>
              <a:t>”</a:t>
            </a:r>
          </a:p>
          <a:p>
            <a:pPr marL="457200" indent="-457200">
              <a:buFont typeface="+mj-lt"/>
              <a:buAutoNum type="arabicPeriod"/>
            </a:pPr>
            <a:r>
              <a:rPr lang="en-US" dirty="0"/>
              <a:t>Message Trumps Beauty</a:t>
            </a:r>
          </a:p>
          <a:p>
            <a:pPr marL="457200" indent="-457200">
              <a:buFont typeface="+mj-lt"/>
              <a:buAutoNum type="arabicPeriod"/>
            </a:pPr>
            <a:r>
              <a:rPr lang="en-US" dirty="0"/>
              <a:t>Get the Right Tool</a:t>
            </a:r>
          </a:p>
        </p:txBody>
      </p:sp>
    </p:spTree>
    <p:extLst>
      <p:ext uri="{BB962C8B-B14F-4D97-AF65-F5344CB8AC3E}">
        <p14:creationId xmlns:p14="http://schemas.microsoft.com/office/powerpoint/2010/main" val="177469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to course instructors</a:t>
            </a:r>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a:t>Malachi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a:t>Obi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a:t>Zachary Skidmore, MSc</a:t>
            </a:r>
          </a:p>
          <a:p>
            <a:r>
              <a:rPr lang="en-US" sz="1100" dirty="0"/>
              <a:t>Staff Scientist, MGI</a:t>
            </a:r>
          </a:p>
          <a:p>
            <a:endParaRPr lang="en-US" sz="1100" dirty="0"/>
          </a:p>
          <a:p>
            <a:r>
              <a:rPr lang="en-US" sz="1100" dirty="0" err="1"/>
              <a:t>GenVisR</a:t>
            </a:r>
            <a:r>
              <a:rPr lang="en-US" sz="1100" dirty="0"/>
              <a:t> creator</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a:t>McDonnell Genome Institute, Washington University School of Medicine</a:t>
            </a:r>
          </a:p>
        </p:txBody>
      </p:sp>
    </p:spTree>
    <p:extLst>
      <p:ext uri="{BB962C8B-B14F-4D97-AF65-F5344CB8AC3E}">
        <p14:creationId xmlns:p14="http://schemas.microsoft.com/office/powerpoint/2010/main" val="87651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Example visualizations using R</a:t>
            </a:r>
          </a:p>
        </p:txBody>
      </p:sp>
    </p:spTree>
    <p:extLst>
      <p:ext uri="{BB962C8B-B14F-4D97-AF65-F5344CB8AC3E}">
        <p14:creationId xmlns:p14="http://schemas.microsoft.com/office/powerpoint/2010/main" val="2261657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a:t>Histogram and scatterplot to define cell populations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a:t>Read coverage (X)</a:t>
            </a:r>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a:t>Proportion</a:t>
            </a:r>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347471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a:t>Clustering to define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“cell map” to represent the variant clusters in 100 hypothetical cells of a tissue</a:t>
            </a:r>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‘fish’ plot is used to represent sub-clones lost and gained over time</a:t>
            </a:r>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copy number variation</a:t>
            </a:r>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a:t>KRAS amplification in a metastatic breast cancer</a:t>
            </a:r>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6655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‘lollipop’ plot is used to variant recurrence in a gene  </a:t>
            </a:r>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
        <p:nvSpPr>
          <p:cNvPr id="3" name="TextBox 2"/>
          <p:cNvSpPr txBox="1"/>
          <p:nvPr/>
        </p:nvSpPr>
        <p:spPr>
          <a:xfrm>
            <a:off x="238128" y="6316508"/>
            <a:ext cx="7186583" cy="369332"/>
          </a:xfrm>
          <a:prstGeom prst="rect">
            <a:avLst/>
          </a:prstGeom>
          <a:noFill/>
        </p:spPr>
        <p:txBody>
          <a:bodyPr wrap="none" rtlCol="0">
            <a:spAutoFit/>
          </a:bodyPr>
          <a:lstStyle/>
          <a:p>
            <a:r>
              <a:rPr lang="en-US" dirty="0"/>
              <a:t>* Actually this one used “</a:t>
            </a:r>
            <a:r>
              <a:rPr lang="en-US" dirty="0" err="1"/>
              <a:t>ProteinPaint</a:t>
            </a:r>
            <a:r>
              <a:rPr lang="en-US" dirty="0"/>
              <a:t>” a web based tool we will try</a:t>
            </a:r>
          </a:p>
        </p:txBody>
      </p:sp>
    </p:spTree>
    <p:extLst>
      <p:ext uri="{BB962C8B-B14F-4D97-AF65-F5344CB8AC3E}">
        <p14:creationId xmlns:p14="http://schemas.microsoft.com/office/powerpoint/2010/main" val="3829010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‘waterfall’ plot is one way to visualize the pattern of recurrence in a cohort</a:t>
            </a:r>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Heatmaps</a:t>
            </a:r>
            <a:r>
              <a:rPr lang="en-US" dirty="0"/>
              <a:t> are a common way to simultaneously visualize multiple features of a dataset</a:t>
            </a:r>
          </a:p>
        </p:txBody>
      </p:sp>
      <p:pic>
        <p:nvPicPr>
          <p:cNvPr id="4" name="Content Placeholder 3" descr="heatmap3_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85" r="3891"/>
          <a:stretch/>
        </p:blipFill>
        <p:spPr>
          <a:xfrm>
            <a:off x="1587553" y="936617"/>
            <a:ext cx="5420347" cy="5588367"/>
          </a:xfrm>
        </p:spPr>
      </p:pic>
    </p:spTree>
    <p:extLst>
      <p:ext uri="{BB962C8B-B14F-4D97-AF65-F5344CB8AC3E}">
        <p14:creationId xmlns:p14="http://schemas.microsoft.com/office/powerpoint/2010/main" val="1791057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GenVisR was created to help others make common genomic visualizations</a:t>
            </a:r>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a:t>The McDonnell Genome Institute has pursued the field of genomics since inception: &gt;1000 whole genomes, &gt;5000 exomes, &gt;1000 transcriptomes for dozens of tumor types</a:t>
            </a:r>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Human Genome Project</a:t>
            </a:r>
          </a:p>
          <a:p>
            <a:r>
              <a:rPr lang="en-US" sz="1800" dirty="0"/>
              <a:t>First to sequence and analyze a tumor whole genome sequence (Ley et al, </a:t>
            </a:r>
            <a:r>
              <a:rPr lang="is-IS" sz="1800" dirty="0"/>
              <a:t>2008)</a:t>
            </a:r>
            <a:endParaRPr lang="en-US" sz="1800" dirty="0"/>
          </a:p>
          <a:p>
            <a:r>
              <a:rPr lang="en-US" sz="1800" dirty="0"/>
              <a:t>Major contributor to TCGA, PCGP, etc.</a:t>
            </a:r>
          </a:p>
          <a:p>
            <a:r>
              <a:rPr lang="is-IS" sz="1800" dirty="0"/>
              <a:t>Most comprehensively sequenced single patient tumor ever published (Griffith et al, 2015)</a:t>
            </a:r>
          </a:p>
          <a:p>
            <a:r>
              <a:rPr lang="en-US" sz="1800" dirty="0"/>
              <a:t>Early proof-of-principle for cancer precision medicine (Griffith et al, </a:t>
            </a:r>
            <a:r>
              <a:rPr lang="is-IS" sz="1800" dirty="0"/>
              <a:t>2016)</a:t>
            </a:r>
          </a:p>
          <a:p>
            <a:r>
              <a:rPr lang="is-IS" sz="1800" dirty="0"/>
              <a:t>Analysis and tools for first personalized cancer vaccine design in humans (Carreno et al, 2015)</a:t>
            </a:r>
            <a:endParaRPr lang="en-US" sz="1800" dirty="0"/>
          </a:p>
          <a:p>
            <a:r>
              <a:rPr lang="is-IS" sz="1800" dirty="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a:t>MGI – 1000+ tumor whole genomes, many more exomes, X10 &amp; </a:t>
            </a:r>
            <a:r>
              <a:rPr lang="en-US" sz="1400" dirty="0" err="1"/>
              <a:t>NovaSeq</a:t>
            </a:r>
            <a:r>
              <a:rPr lang="en-US" sz="1400" dirty="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a:solidFill>
                  <a:schemeClr val="accent5">
                    <a:lumMod val="50000"/>
                  </a:schemeClr>
                </a:solidFill>
              </a:rPr>
              <a:t>Cancer types</a:t>
            </a: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a:solidFill>
                  <a:srgbClr val="156986"/>
                </a:solidFill>
              </a:rPr>
              <a:t>Cases</a:t>
            </a:r>
          </a:p>
        </p:txBody>
      </p:sp>
    </p:spTree>
    <p:extLst>
      <p:ext uri="{BB962C8B-B14F-4D97-AF65-F5344CB8AC3E}">
        <p14:creationId xmlns:p14="http://schemas.microsoft.com/office/powerpoint/2010/main" val="2234475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a:t>Acknowledgements: Griffith Lab group members</a:t>
            </a:r>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a:t>Benjamin</a:t>
            </a:r>
          </a:p>
          <a:p>
            <a:pPr algn="ctr"/>
            <a:r>
              <a:rPr lang="en-US" sz="1200" dirty="0"/>
              <a:t>Ainscough</a:t>
            </a:r>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a:t>Alex</a:t>
            </a:r>
          </a:p>
          <a:p>
            <a:pPr algn="ctr"/>
            <a:r>
              <a:rPr lang="en-US" sz="1200" dirty="0"/>
              <a:t>Wagner</a:t>
            </a:r>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a:t>Katie</a:t>
            </a:r>
          </a:p>
          <a:p>
            <a:pPr algn="ctr"/>
            <a:r>
              <a:rPr lang="en-US" sz="1200" dirty="0"/>
              <a:t>Campbell</a:t>
            </a:r>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a:t>Kilanin</a:t>
            </a:r>
          </a:p>
          <a:p>
            <a:pPr algn="ctr"/>
            <a:r>
              <a:rPr lang="en-US" sz="1200" dirty="0"/>
              <a:t>Krysiak</a:t>
            </a:r>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a:t>Nick </a:t>
            </a:r>
          </a:p>
          <a:p>
            <a:pPr algn="ctr"/>
            <a:r>
              <a:rPr lang="en-US" sz="1200" dirty="0"/>
              <a:t>Spies</a:t>
            </a:r>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a:t>Lee</a:t>
            </a:r>
          </a:p>
          <a:p>
            <a:pPr algn="ctr"/>
            <a:r>
              <a:rPr lang="en-US" sz="1200" dirty="0"/>
              <a:t>Trani</a:t>
            </a:r>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a:t>Zachary</a:t>
            </a:r>
          </a:p>
          <a:p>
            <a:pPr algn="ctr"/>
            <a:r>
              <a:rPr lang="en-US" sz="1200" dirty="0"/>
              <a:t>Skidmore</a:t>
            </a:r>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a:t>Obi</a:t>
            </a:r>
          </a:p>
          <a:p>
            <a:pPr algn="ctr"/>
            <a:r>
              <a:rPr lang="en-US" sz="1200" b="1" dirty="0"/>
              <a:t>Griffith</a:t>
            </a:r>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a:t>Jasreet</a:t>
            </a:r>
          </a:p>
          <a:p>
            <a:pPr algn="ctr"/>
            <a:r>
              <a:rPr lang="en-US" sz="1200" dirty="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a:t>Malachi</a:t>
            </a:r>
          </a:p>
          <a:p>
            <a:pPr algn="ctr"/>
            <a:r>
              <a:rPr lang="en-US" sz="1200" b="1" dirty="0"/>
              <a:t>Griffith</a:t>
            </a:r>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a:t>Josh</a:t>
            </a:r>
          </a:p>
          <a:p>
            <a:pPr algn="ctr"/>
            <a:r>
              <a:rPr lang="en-US" sz="1200" dirty="0"/>
              <a:t>McMichael</a:t>
            </a:r>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a:t>Adam</a:t>
            </a:r>
          </a:p>
          <a:p>
            <a:pPr algn="ctr"/>
            <a:r>
              <a:rPr lang="en-US" sz="1200" dirty="0"/>
              <a:t>Coffman</a:t>
            </a:r>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a:t>CIViC</a:t>
            </a:r>
            <a:r>
              <a:rPr lang="en-US" sz="1000" dirty="0"/>
              <a:t>/</a:t>
            </a:r>
            <a:r>
              <a:rPr lang="en-US" sz="1000" dirty="0" err="1"/>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a:t>CIViC</a:t>
            </a:r>
            <a:r>
              <a:rPr lang="en-US" sz="1000" dirty="0"/>
              <a:t>/Lymphoma</a:t>
            </a:r>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a:t>CIViC</a:t>
            </a:r>
            <a:r>
              <a:rPr lang="en-US" sz="1000" dirty="0"/>
              <a:t>/Komen</a:t>
            </a:r>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a:t>DoCM</a:t>
            </a:r>
          </a:p>
          <a:p>
            <a:pPr algn="ctr"/>
            <a:r>
              <a:rPr lang="en-US" sz="1000" dirty="0" err="1"/>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a:t>OSCC</a:t>
            </a:r>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a:t>genVisR</a:t>
            </a:r>
            <a:endParaRPr lang="en-US" sz="1000" dirty="0"/>
          </a:p>
          <a:p>
            <a:pPr algn="ctr"/>
            <a:r>
              <a:rPr lang="en-US" sz="1000" dirty="0"/>
              <a:t>HCC/SCLC</a:t>
            </a:r>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a:t>DGIdb</a:t>
            </a:r>
            <a:endParaRPr lang="en-US" sz="1000" dirty="0"/>
          </a:p>
          <a:p>
            <a:pPr algn="ctr"/>
            <a:r>
              <a:rPr lang="en-US" sz="1000" dirty="0"/>
              <a:t>SCLC</a:t>
            </a:r>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a:t>HCC/SCLC</a:t>
            </a:r>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a:t>Felicia Gomez</a:t>
            </a:r>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a:t>Lymphoma</a:t>
            </a:r>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a:t>Arpad </a:t>
            </a:r>
            <a:r>
              <a:rPr lang="en-US" sz="1200" dirty="0" err="1"/>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a:t>CIViC</a:t>
            </a:r>
            <a:r>
              <a:rPr lang="en-US" sz="1000" dirty="0"/>
              <a:t>/</a:t>
            </a:r>
            <a:r>
              <a:rPr lang="en-US" sz="1000" dirty="0" err="1"/>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a:t>Jason </a:t>
            </a:r>
            <a:r>
              <a:rPr lang="en-US" sz="1200" dirty="0" err="1"/>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a:t>HCC</a:t>
            </a:r>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a:t>Erica </a:t>
            </a:r>
            <a:r>
              <a:rPr lang="en-US" sz="1200" dirty="0" err="1"/>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a:t>CIViC</a:t>
            </a:r>
            <a:br>
              <a:rPr lang="en-US" sz="1000" dirty="0"/>
            </a:br>
            <a:r>
              <a:rPr lang="en-US" sz="1000" dirty="0"/>
              <a:t>OSCC</a:t>
            </a:r>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a:t>Cody Ramirez</a:t>
            </a:r>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a:t>CIViC</a:t>
            </a:r>
            <a:br>
              <a:rPr lang="en-US" sz="1000" dirty="0"/>
            </a:br>
            <a:r>
              <a:rPr lang="en-US" sz="1000" dirty="0"/>
              <a:t>Lymphoma</a:t>
            </a:r>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a:t>Jason Walker</a:t>
            </a:r>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a:t>Director</a:t>
            </a:r>
            <a:br>
              <a:rPr lang="en-US" sz="1000" dirty="0"/>
            </a:br>
            <a:r>
              <a:rPr lang="en-US" sz="1000" dirty="0"/>
              <a:t>Informatics</a:t>
            </a:r>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a:t>Kaitlin Clark</a:t>
            </a:r>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a:t>Kelsy</a:t>
            </a:r>
            <a:r>
              <a:rPr lang="en-US" sz="1200" dirty="0"/>
              <a:t> </a:t>
            </a:r>
            <a:r>
              <a:rPr lang="en-US" sz="1200" dirty="0" err="1"/>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a:t>Yang-Yang </a:t>
            </a:r>
            <a:r>
              <a:rPr lang="en-US" sz="1200" dirty="0" err="1"/>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a:t>Susanna </a:t>
            </a:r>
            <a:r>
              <a:rPr lang="en-US" sz="1200" dirty="0" err="1"/>
              <a:t>Kiwala</a:t>
            </a:r>
            <a:endParaRPr lang="en-US" sz="1200" dirty="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a:t>Lynzey</a:t>
            </a:r>
            <a:r>
              <a:rPr lang="en-US" sz="1200" dirty="0"/>
              <a:t> </a:t>
            </a:r>
            <a:r>
              <a:rPr lang="en-US" sz="1200" dirty="0" err="1"/>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a:t>DGIdb</a:t>
            </a:r>
            <a:r>
              <a:rPr lang="en-US" sz="1000" dirty="0"/>
              <a:t>/</a:t>
            </a:r>
            <a:r>
              <a:rPr lang="en-US" sz="1000" dirty="0" err="1"/>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a:t>Regtools</a:t>
            </a:r>
            <a:r>
              <a:rPr lang="en-US" sz="1000" dirty="0"/>
              <a:t>/</a:t>
            </a:r>
            <a:r>
              <a:rPr lang="en-US" sz="1000" dirty="0" err="1"/>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a:t>pVAC-seq</a:t>
            </a:r>
            <a:r>
              <a:rPr lang="en-US" sz="1000" dirty="0"/>
              <a:t>/</a:t>
            </a:r>
            <a:r>
              <a:rPr lang="en-US" sz="1000" dirty="0" err="1"/>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a:t>CIViC</a:t>
            </a:r>
            <a:endParaRPr lang="en-US" sz="1000" dirty="0"/>
          </a:p>
        </p:txBody>
      </p:sp>
    </p:spTree>
    <p:extLst>
      <p:ext uri="{BB962C8B-B14F-4D97-AF65-F5344CB8AC3E}">
        <p14:creationId xmlns:p14="http://schemas.microsoft.com/office/powerpoint/2010/main" val="4192323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McDonnell Genome Institute</a:t>
            </a:r>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a:t>McDonnell Genome Institute @ Washington University School of Medicine</a:t>
            </a:r>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a:t>Susan </a:t>
            </a:r>
            <a:r>
              <a:rPr lang="en-US" sz="1600" b="1" dirty="0" err="1"/>
              <a:t>Dutcher</a:t>
            </a:r>
            <a:endParaRPr lang="en-US" sz="1600" dirty="0"/>
          </a:p>
          <a:p>
            <a:r>
              <a:rPr lang="en-US" sz="1600" b="1" dirty="0"/>
              <a:t>Tim Ley</a:t>
            </a:r>
          </a:p>
          <a:p>
            <a:br>
              <a:rPr lang="en-US" sz="1600" dirty="0"/>
            </a:br>
            <a:r>
              <a:rPr lang="en-US" sz="1600" dirty="0"/>
              <a:t>Bob Fulton</a:t>
            </a:r>
          </a:p>
          <a:p>
            <a:r>
              <a:rPr lang="en-US" sz="1600" dirty="0"/>
              <a:t>Lucinda Fulton</a:t>
            </a:r>
          </a:p>
          <a:p>
            <a:r>
              <a:rPr lang="en-US" sz="1600" dirty="0"/>
              <a:t>Ira Hall</a:t>
            </a:r>
          </a:p>
          <a:p>
            <a:r>
              <a:rPr lang="en-US" sz="1600" dirty="0"/>
              <a:t>Dave Larson</a:t>
            </a:r>
          </a:p>
          <a:p>
            <a:r>
              <a:rPr lang="en-US" sz="1600" dirty="0"/>
              <a:t>Chris Maher</a:t>
            </a:r>
          </a:p>
          <a:p>
            <a:r>
              <a:rPr lang="en-US" sz="1600" dirty="0"/>
              <a:t>Lukas Wartman</a:t>
            </a:r>
          </a:p>
          <a:p>
            <a:endParaRPr lang="en-US" sz="1600" dirty="0"/>
          </a:p>
          <a:p>
            <a:r>
              <a:rPr lang="en-US" sz="1600" dirty="0"/>
              <a:t>Matt Callaway</a:t>
            </a:r>
          </a:p>
          <a:p>
            <a:r>
              <a:rPr lang="en-US" sz="1600" dirty="0"/>
              <a:t>Chris Miller</a:t>
            </a:r>
          </a:p>
          <a:p>
            <a:r>
              <a:rPr lang="en-US" sz="1600" dirty="0"/>
              <a:t>Jason Walker</a:t>
            </a:r>
          </a:p>
        </p:txBody>
      </p:sp>
    </p:spTree>
    <p:extLst>
      <p:ext uri="{BB962C8B-B14F-4D97-AF65-F5344CB8AC3E}">
        <p14:creationId xmlns:p14="http://schemas.microsoft.com/office/powerpoint/2010/main" val="632356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GenViz</a:t>
            </a:r>
            <a:r>
              <a:rPr lang="en-US" dirty="0"/>
              <a:t> course site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sz="2800" dirty="0">
                <a:hlinkClick r:id="rId2"/>
              </a:rPr>
              <a:t>www.genviz.org</a:t>
            </a:r>
            <a:r>
              <a:rPr lang="en-US" sz="2800" dirty="0"/>
              <a:t> </a:t>
            </a:r>
          </a:p>
        </p:txBody>
      </p:sp>
    </p:spTree>
    <p:extLst>
      <p:ext uri="{BB962C8B-B14F-4D97-AF65-F5344CB8AC3E}">
        <p14:creationId xmlns:p14="http://schemas.microsoft.com/office/powerpoint/2010/main" val="2649049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of lab’s research (</a:t>
            </a:r>
            <a:r>
              <a:rPr lang="en-US" dirty="0" err="1">
                <a:hlinkClick r:id="rId2"/>
              </a:rPr>
              <a:t>griffithlab.org</a:t>
            </a:r>
            <a:r>
              <a:rPr lang="en-US" dirty="0"/>
              <a:t>)</a:t>
            </a:r>
          </a:p>
        </p:txBody>
      </p:sp>
      <p:sp>
        <p:nvSpPr>
          <p:cNvPr id="3" name="Content Placeholder 2"/>
          <p:cNvSpPr>
            <a:spLocks noGrp="1"/>
          </p:cNvSpPr>
          <p:nvPr>
            <p:ph idx="1"/>
          </p:nvPr>
        </p:nvSpPr>
        <p:spPr/>
        <p:txBody>
          <a:bodyPr>
            <a:normAutofit fontScale="55000" lnSpcReduction="20000"/>
          </a:bodyPr>
          <a:lstStyle/>
          <a:p>
            <a:r>
              <a:rPr lang="en-US" b="1" dirty="0"/>
              <a:t>Cancer genome analysis</a:t>
            </a:r>
          </a:p>
          <a:p>
            <a:pPr lvl="1"/>
            <a:r>
              <a:rPr lang="en-US" dirty="0"/>
              <a:t>AML</a:t>
            </a:r>
          </a:p>
          <a:p>
            <a:pPr lvl="2"/>
            <a:r>
              <a:rPr lang="en-US" dirty="0">
                <a:hlinkClick r:id="rId3"/>
              </a:rPr>
              <a:t>Optimizing cancer genome analysis</a:t>
            </a:r>
            <a:endParaRPr lang="en-US" dirty="0"/>
          </a:p>
          <a:p>
            <a:pPr lvl="1"/>
            <a:r>
              <a:rPr lang="en-US" dirty="0"/>
              <a:t>Breast cancer</a:t>
            </a:r>
          </a:p>
          <a:p>
            <a:pPr lvl="2"/>
            <a:r>
              <a:rPr lang="en-US" dirty="0">
                <a:hlinkClick r:id="rId4"/>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a:t>OSCC</a:t>
            </a:r>
          </a:p>
          <a:p>
            <a:pPr lvl="1"/>
            <a:r>
              <a:rPr lang="en-US" dirty="0" err="1"/>
              <a:t>Etc</a:t>
            </a:r>
            <a:r>
              <a:rPr lang="is-IS" dirty="0"/>
              <a:t>…</a:t>
            </a:r>
            <a:endParaRPr lang="en-US" dirty="0"/>
          </a:p>
          <a:p>
            <a:pPr marL="0" indent="0">
              <a:buNone/>
            </a:pPr>
            <a:endParaRPr lang="en-US" b="1" dirty="0"/>
          </a:p>
          <a:p>
            <a:r>
              <a:rPr lang="en-US" b="1" dirty="0"/>
              <a:t>Precision Medicine for Cancer</a:t>
            </a:r>
          </a:p>
          <a:p>
            <a:pPr lvl="1"/>
            <a:r>
              <a:rPr lang="en-US" dirty="0">
                <a:hlinkClick r:id="rId5"/>
              </a:rPr>
              <a:t>Genomics Tumor Board</a:t>
            </a:r>
            <a:endParaRPr lang="en-US" dirty="0"/>
          </a:p>
          <a:p>
            <a:pPr lvl="2"/>
            <a:r>
              <a:rPr lang="en-US" dirty="0">
                <a:hlinkClick r:id="rId6"/>
              </a:rPr>
              <a:t>Case Reports</a:t>
            </a:r>
            <a:endParaRPr lang="en-US" dirty="0"/>
          </a:p>
          <a:p>
            <a:pPr lvl="2"/>
            <a:r>
              <a:rPr lang="en-US" dirty="0">
                <a:hlinkClick r:id="rId7"/>
              </a:rPr>
              <a:t>Clinical Trials</a:t>
            </a:r>
            <a:endParaRPr lang="en-US" dirty="0"/>
          </a:p>
          <a:p>
            <a:pPr lvl="2"/>
            <a:endParaRPr lang="en-US" b="1" dirty="0"/>
          </a:p>
          <a:p>
            <a:r>
              <a:rPr lang="en-US" b="1" dirty="0"/>
              <a:t>Education projects</a:t>
            </a:r>
          </a:p>
          <a:p>
            <a:pPr lvl="1"/>
            <a:r>
              <a:rPr lang="en-US" dirty="0">
                <a:hlinkClick r:id="rId8"/>
              </a:rPr>
              <a:t>RNA-seq analysis and cloud computing</a:t>
            </a:r>
            <a:r>
              <a:rPr lang="en-US" dirty="0"/>
              <a:t> (</a:t>
            </a:r>
            <a:r>
              <a:rPr lang="en-US" dirty="0">
                <a:hlinkClick r:id="rId9"/>
              </a:rPr>
              <a:t>CBW</a:t>
            </a:r>
            <a:r>
              <a:rPr lang="en-US" dirty="0"/>
              <a:t>, Toronto)</a:t>
            </a:r>
          </a:p>
          <a:p>
            <a:pPr lvl="1"/>
            <a:r>
              <a:rPr lang="en-US" dirty="0">
                <a:hlinkClick r:id="rId10"/>
              </a:rPr>
              <a:t>Advanced Sequencing Technologies and Applications</a:t>
            </a:r>
            <a:r>
              <a:rPr lang="en-US" dirty="0"/>
              <a:t> (</a:t>
            </a:r>
            <a:r>
              <a:rPr lang="en-US" dirty="0">
                <a:hlinkClick r:id="rId11"/>
              </a:rPr>
              <a:t>CSHL</a:t>
            </a:r>
            <a:r>
              <a:rPr lang="en-US" dirty="0"/>
              <a:t>, New York)</a:t>
            </a:r>
          </a:p>
          <a:p>
            <a:pPr lvl="1"/>
            <a:r>
              <a:rPr lang="en-US" dirty="0">
                <a:hlinkClick r:id="rId12"/>
              </a:rPr>
              <a:t>Genomic Data Visualization/Interpretation</a:t>
            </a:r>
            <a:r>
              <a:rPr lang="en-US" dirty="0"/>
              <a:t> (</a:t>
            </a:r>
            <a:r>
              <a:rPr lang="en-US" dirty="0">
                <a:hlinkClick r:id="rId13"/>
              </a:rPr>
              <a:t>Physalia Courses</a:t>
            </a:r>
            <a:r>
              <a:rPr lang="en-US" dirty="0"/>
              <a:t>, Berlin)</a:t>
            </a:r>
          </a:p>
          <a:p>
            <a:pPr lvl="1"/>
            <a:r>
              <a:rPr lang="en-US" dirty="0">
                <a:hlinkClick r:id="rId14"/>
              </a:rPr>
              <a:t>Precision Medicine Bioinformatics</a:t>
            </a:r>
            <a:r>
              <a:rPr lang="en-US" dirty="0"/>
              <a:t> (</a:t>
            </a:r>
            <a:r>
              <a:rPr lang="en-US" dirty="0">
                <a:hlinkClick r:id="rId15"/>
              </a:rPr>
              <a:t>PR Informatics</a:t>
            </a:r>
            <a:r>
              <a:rPr lang="en-US" dirty="0"/>
              <a:t>, Glasgow)</a:t>
            </a:r>
          </a:p>
          <a:p>
            <a:pPr lvl="1"/>
            <a:r>
              <a:rPr lang="en-US" dirty="0">
                <a:hlinkClick r:id="rId16"/>
              </a:rPr>
              <a:t>High-Throughput Biology: From Sequence to Networks</a:t>
            </a:r>
            <a:r>
              <a:rPr lang="en-US" dirty="0"/>
              <a:t> (</a:t>
            </a:r>
            <a:r>
              <a:rPr lang="en-US" dirty="0">
                <a:hlinkClick r:id="rId11"/>
              </a:rPr>
              <a:t>CSHL</a:t>
            </a:r>
            <a:r>
              <a:rPr lang="en-US" dirty="0"/>
              <a:t> / </a:t>
            </a:r>
            <a:r>
              <a:rPr lang="en-US" dirty="0">
                <a:hlinkClick r:id="rId9"/>
              </a:rPr>
              <a:t>CBW</a:t>
            </a:r>
            <a:r>
              <a:rPr lang="en-US" dirty="0"/>
              <a:t>, New York)</a:t>
            </a:r>
          </a:p>
          <a:p>
            <a:pPr lvl="1"/>
            <a:r>
              <a:rPr lang="en-US" dirty="0">
                <a:hlinkClick r:id="rId17"/>
              </a:rPr>
              <a:t>Workshop on Genomics</a:t>
            </a:r>
            <a:r>
              <a:rPr lang="en-US" dirty="0"/>
              <a:t> (</a:t>
            </a:r>
            <a:r>
              <a:rPr lang="en-US" dirty="0">
                <a:hlinkClick r:id="rId18"/>
              </a:rPr>
              <a:t>Evomics</a:t>
            </a:r>
            <a:r>
              <a:rPr lang="en-US" dirty="0"/>
              <a:t>, </a:t>
            </a:r>
            <a:r>
              <a:rPr lang="en-US" dirty="0" err="1"/>
              <a:t>Český</a:t>
            </a:r>
            <a:r>
              <a:rPr lang="en-US" dirty="0"/>
              <a:t> </a:t>
            </a:r>
            <a:r>
              <a:rPr lang="en-US" dirty="0" err="1"/>
              <a:t>Krumlov</a:t>
            </a:r>
            <a:r>
              <a:rPr lang="en-US" dirty="0"/>
              <a:t>)</a:t>
            </a:r>
          </a:p>
          <a:p>
            <a:endParaRPr lang="en-US" b="1" dirty="0"/>
          </a:p>
          <a:p>
            <a:r>
              <a:rPr lang="en-US" b="1" dirty="0"/>
              <a:t>Tool development</a:t>
            </a:r>
          </a:p>
        </p:txBody>
      </p:sp>
    </p:spTree>
    <p:extLst>
      <p:ext uri="{BB962C8B-B14F-4D97-AF65-F5344CB8AC3E}">
        <p14:creationId xmlns:p14="http://schemas.microsoft.com/office/powerpoint/2010/main" val="117380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t>
            </a:r>
            <a:r>
              <a:rPr lang="en-US" sz="2000" dirty="0" err="1"/>
              <a:t>transcriptome</a:t>
            </a:r>
            <a:r>
              <a:rPr lang="en-US" sz="2000" dirty="0"/>
              <a:t> and other ‘</a:t>
            </a:r>
            <a:r>
              <a:rPr lang="en-US" sz="2000" dirty="0" err="1"/>
              <a:t>omic</a:t>
            </a:r>
            <a:r>
              <a:rPr lang="en-US" sz="2000" dirty="0"/>
              <a:t>’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4561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a:t>SNVs, </a:t>
            </a:r>
            <a:r>
              <a:rPr lang="en-US" sz="2000" dirty="0" err="1"/>
              <a:t>Indels</a:t>
            </a:r>
            <a:r>
              <a:rPr lang="en-US" sz="2000" dirty="0"/>
              <a:t>, CNVs, SVs, fusions, LOH, expression changes, methylation changes, and more</a:t>
            </a:r>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260559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methods are needed</a:t>
            </a:r>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1837132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a:t>Each study often requires considerable customization</a:t>
            </a:r>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2496520076"/>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1310</TotalTime>
  <Words>2581</Words>
  <Application>Microsoft Macintosh PowerPoint</Application>
  <PresentationFormat>On-screen Show (4:3)</PresentationFormat>
  <Paragraphs>329</Paragraphs>
  <Slides>42</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Trebuchet MS</vt:lpstr>
      <vt:lpstr>MGI_PPT_template_4-3_v1b</vt:lpstr>
      <vt:lpstr>WORKSHOP ON GENOMICS: Genomic data visualization and interpretation</vt:lpstr>
      <vt:lpstr>PowerPoint Presentation</vt:lpstr>
      <vt:lpstr>Introductions to course instructors</vt:lpstr>
      <vt:lpstr>The McDonnell Genome Institute has pursued the field of genomics since inception: &gt;1000 whole genomes, &gt;5000 exomes, &gt;1000 transcriptomes for dozens of tumor types</vt:lpstr>
      <vt:lpstr>Overview of lab’s research (griffithlab.org)</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 allowing rapid identification of somatic and germline variants</vt:lpstr>
      <vt:lpstr>Interpretation and visualization of genomic alterations remains the bottleneck for realizing precision medicine</vt:lpstr>
      <vt:lpstr>PowerPoint Presentation</vt:lpstr>
      <vt:lpstr>Where tools/resources do not exist we build them</vt:lpstr>
      <vt:lpstr>PowerPoint Presentation</vt:lpstr>
      <vt:lpstr>Why do we create visualizations of genomic data?</vt:lpstr>
      <vt:lpstr>Review of central dogma</vt:lpstr>
      <vt:lpstr>Genomics research has exploded with the rapid advances in DNA sequencing technologies</vt:lpstr>
      <vt:lpstr>Whole genome, exome and transcriptome sequencing allows us to detect and confirm many different variant types</vt:lpstr>
      <vt:lpstr>PowerPoint Presentation</vt:lpstr>
      <vt:lpstr>PowerPoint Presentation</vt:lpstr>
      <vt:lpstr>Genome browsers - Ensembl</vt:lpstr>
      <vt:lpstr>Genome browsers - UCSC</vt:lpstr>
      <vt:lpstr>Genome browsers - IGV</vt:lpstr>
      <vt:lpstr>PowerPoint Presentation</vt:lpstr>
      <vt:lpstr>Fundamentals of data visualization</vt:lpstr>
      <vt:lpstr>PowerPoint Presentation</vt:lpstr>
      <vt:lpstr>Best practices from this workshop</vt:lpstr>
      <vt:lpstr>Best practices from the experts</vt:lpstr>
      <vt:lpstr>PowerPoint Presentation</vt:lpstr>
      <vt:lpstr>Histogram and scatterplot to define cell populations</vt:lpstr>
      <vt:lpstr>Clustering to define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recurrence in a cohort</vt:lpstr>
      <vt:lpstr>Heatmaps are a common way to simultaneously visualize multiple features of a dataset</vt:lpstr>
      <vt:lpstr>GenVisR was created to help others make common genomic visualizations</vt:lpstr>
      <vt:lpstr>Acknowledgements: Griffith Lab group members</vt:lpstr>
      <vt:lpstr>Acknowledgements: McDonnell Genome Institute</vt:lpstr>
      <vt:lpstr>Introduction to GenViz course 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Griffith, Malachi</cp:lastModifiedBy>
  <cp:revision>97</cp:revision>
  <dcterms:created xsi:type="dcterms:W3CDTF">2015-05-07T20:45:54Z</dcterms:created>
  <dcterms:modified xsi:type="dcterms:W3CDTF">2019-01-08T16:03:56Z</dcterms:modified>
</cp:coreProperties>
</file>